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50" d="100"/>
          <a:sy n="150" d="100"/>
        </p:scale>
        <p:origin x="618" y="-467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FE626-7360-407B-82F9-8F21625332D8}" type="datetimeFigureOut">
              <a:rPr lang="fr-CH" smtClean="0"/>
              <a:t>13.11.2023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ADDAF-A7FB-4005-B3F5-DE19B694183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79485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C741-02B3-4A46-A50E-43AC94696608}" type="datetimeFigureOut">
              <a:rPr lang="fr-CH" smtClean="0"/>
              <a:t>13.11.2023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764E-206D-41B8-B64F-9D6861DE3DD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57341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C741-02B3-4A46-A50E-43AC94696608}" type="datetimeFigureOut">
              <a:rPr lang="fr-CH" smtClean="0"/>
              <a:t>13.11.2023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764E-206D-41B8-B64F-9D6861DE3DD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95437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C741-02B3-4A46-A50E-43AC94696608}" type="datetimeFigureOut">
              <a:rPr lang="fr-CH" smtClean="0"/>
              <a:t>13.11.2023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764E-206D-41B8-B64F-9D6861DE3DD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6582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C741-02B3-4A46-A50E-43AC94696608}" type="datetimeFigureOut">
              <a:rPr lang="fr-CH" smtClean="0"/>
              <a:t>13.11.2023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764E-206D-41B8-B64F-9D6861DE3DD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46894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C741-02B3-4A46-A50E-43AC94696608}" type="datetimeFigureOut">
              <a:rPr lang="fr-CH" smtClean="0"/>
              <a:t>13.11.2023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764E-206D-41B8-B64F-9D6861DE3DD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1419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C741-02B3-4A46-A50E-43AC94696608}" type="datetimeFigureOut">
              <a:rPr lang="fr-CH" smtClean="0"/>
              <a:t>13.11.2023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764E-206D-41B8-B64F-9D6861DE3DD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1000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C741-02B3-4A46-A50E-43AC94696608}" type="datetimeFigureOut">
              <a:rPr lang="fr-CH" smtClean="0"/>
              <a:t>13.11.2023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764E-206D-41B8-B64F-9D6861DE3DD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5498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C741-02B3-4A46-A50E-43AC94696608}" type="datetimeFigureOut">
              <a:rPr lang="fr-CH" smtClean="0"/>
              <a:t>13.11.2023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764E-206D-41B8-B64F-9D6861DE3DD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4699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C741-02B3-4A46-A50E-43AC94696608}" type="datetimeFigureOut">
              <a:rPr lang="fr-CH" smtClean="0"/>
              <a:t>13.11.2023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764E-206D-41B8-B64F-9D6861DE3DD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43603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C741-02B3-4A46-A50E-43AC94696608}" type="datetimeFigureOut">
              <a:rPr lang="fr-CH" smtClean="0"/>
              <a:t>13.11.2023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764E-206D-41B8-B64F-9D6861DE3DD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59175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C741-02B3-4A46-A50E-43AC94696608}" type="datetimeFigureOut">
              <a:rPr lang="fr-CH" smtClean="0"/>
              <a:t>13.11.2023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764E-206D-41B8-B64F-9D6861DE3DD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6473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0C741-02B3-4A46-A50E-43AC94696608}" type="datetimeFigureOut">
              <a:rPr lang="fr-CH" smtClean="0"/>
              <a:t>13.11.2023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6764E-206D-41B8-B64F-9D6861DE3DD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86523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smata.ch/produkt/allfina-pension-planner/" TargetMode="External"/><Relationship Id="rId3" Type="http://schemas.openxmlformats.org/officeDocument/2006/relationships/hyperlink" Target="http://www.kundig.org/" TargetMode="External"/><Relationship Id="rId7" Type="http://schemas.openxmlformats.org/officeDocument/2006/relationships/image" Target="../media/image3.jpg"/><Relationship Id="rId2" Type="http://schemas.openxmlformats.org/officeDocument/2006/relationships/hyperlink" Target="mailto:phkuendig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hyperlink" Target="http://conseil-retraite.ch/" TargetMode="External"/><Relationship Id="rId9" Type="http://schemas.openxmlformats.org/officeDocument/2006/relationships/hyperlink" Target="http://www.speedybaloo.ch/index_htm_files/Exemple_Planif-11032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46E9F42-AAB7-467A-1B7D-BDB1A2B120FA}"/>
              </a:ext>
            </a:extLst>
          </p:cNvPr>
          <p:cNvSpPr txBox="1"/>
          <p:nvPr/>
        </p:nvSpPr>
        <p:spPr>
          <a:xfrm>
            <a:off x="291709" y="319760"/>
            <a:ext cx="2951449" cy="21082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H" sz="1200" b="1" dirty="0">
                <a:latin typeface="Verdana" panose="020B0604030504040204" pitchFamily="34" charset="0"/>
                <a:ea typeface="Verdana" panose="020B0604030504040204" pitchFamily="34" charset="0"/>
              </a:rPr>
              <a:t>conseil-retraite.ch</a:t>
            </a:r>
            <a:br>
              <a:rPr lang="fr-CH" sz="12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CH" sz="1200" b="1" dirty="0">
                <a:latin typeface="Verdana" panose="020B0604030504040204" pitchFamily="34" charset="0"/>
                <a:ea typeface="Verdana" panose="020B0604030504040204" pitchFamily="34" charset="0"/>
              </a:rPr>
              <a:t>Philippe Kündig</a:t>
            </a:r>
            <a:b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CH" sz="1100" dirty="0">
                <a:latin typeface="Verdana" panose="020B0604030504040204" pitchFamily="34" charset="0"/>
                <a:ea typeface="Verdana" panose="020B0604030504040204" pitchFamily="34" charset="0"/>
              </a:rPr>
              <a:t>Conseiller financier avec brevet fédéral</a:t>
            </a:r>
            <a:b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  <a:t>Camping Les Horizons Bleus</a:t>
            </a:r>
            <a:b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  <a:t>Quai Grand’Rives 11</a:t>
            </a:r>
            <a:b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  <a:t>Case postale 251</a:t>
            </a:r>
            <a:b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  <a:t>1880 Villeneuve VD</a:t>
            </a:r>
            <a:b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  <a:t>079 204 64 96 WhatsApp</a:t>
            </a:r>
            <a:b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phkuendig@gmail.com</a:t>
            </a:r>
            <a:b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http://www.kundig.org</a:t>
            </a:r>
            <a:b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http://conseil-retraite.ch</a:t>
            </a:r>
            <a:endParaRPr lang="fr-CH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Image 6" descr="Une image contenant Visage humain, personne, sourire, Front&#10;&#10;Description générée automatiquement">
            <a:extLst>
              <a:ext uri="{FF2B5EF4-FFF2-40B4-BE49-F238E27FC236}">
                <a16:creationId xmlns:a16="http://schemas.microsoft.com/office/drawing/2014/main" id="{12A3DF0B-C688-2A77-51A0-F264A2A88F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850" y="319760"/>
            <a:ext cx="1445690" cy="1923604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8E315005-8580-8DB1-84CD-329A5AA64714}"/>
              </a:ext>
            </a:extLst>
          </p:cNvPr>
          <p:cNvSpPr txBox="1"/>
          <p:nvPr/>
        </p:nvSpPr>
        <p:spPr>
          <a:xfrm>
            <a:off x="291709" y="2479534"/>
            <a:ext cx="3065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000" dirty="0">
                <a:latin typeface="Verdana" panose="020B0604030504040204" pitchFamily="34" charset="0"/>
                <a:ea typeface="Verdana" panose="020B0604030504040204" pitchFamily="34" charset="0"/>
              </a:rPr>
              <a:t>Conseil retraite</a:t>
            </a:r>
          </a:p>
        </p:txBody>
      </p:sp>
      <p:pic>
        <p:nvPicPr>
          <p:cNvPr id="10" name="Image 9" descr="Une image contenant texte, capture d’écran, nombre, Police&#10;&#10;Description générée automatiquement">
            <a:extLst>
              <a:ext uri="{FF2B5EF4-FFF2-40B4-BE49-F238E27FC236}">
                <a16:creationId xmlns:a16="http://schemas.microsoft.com/office/drawing/2014/main" id="{F38137DB-846F-E3A7-7AA4-01DCA62810D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09" y="2879196"/>
            <a:ext cx="3065289" cy="2169638"/>
          </a:xfrm>
          <a:prstGeom prst="rect">
            <a:avLst/>
          </a:prstGeom>
        </p:spPr>
      </p:pic>
      <p:pic>
        <p:nvPicPr>
          <p:cNvPr id="12" name="Image 11" descr="Une image contenant texte, capture d’écran, nombre, Police&#10;&#10;Description générée automatiquement">
            <a:extLst>
              <a:ext uri="{FF2B5EF4-FFF2-40B4-BE49-F238E27FC236}">
                <a16:creationId xmlns:a16="http://schemas.microsoft.com/office/drawing/2014/main" id="{DB1EC315-AADC-3662-D182-527DE927A39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274" y="2879196"/>
            <a:ext cx="2974589" cy="2169638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2399D013-1B47-01C6-97FA-47B722FFC5BB}"/>
              </a:ext>
            </a:extLst>
          </p:cNvPr>
          <p:cNvSpPr txBox="1"/>
          <p:nvPr/>
        </p:nvSpPr>
        <p:spPr>
          <a:xfrm>
            <a:off x="3540274" y="2479534"/>
            <a:ext cx="2963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000" dirty="0">
                <a:latin typeface="Verdana" panose="020B0604030504040204" pitchFamily="34" charset="0"/>
                <a:ea typeface="Verdana" panose="020B0604030504040204" pitchFamily="34" charset="0"/>
              </a:rPr>
              <a:t>Planification retraite</a:t>
            </a:r>
            <a:endParaRPr lang="fr-CH" sz="2000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4EC23C8-FE6E-A6A5-BB21-F9D3AB490E31}"/>
              </a:ext>
            </a:extLst>
          </p:cNvPr>
          <p:cNvSpPr txBox="1"/>
          <p:nvPr/>
        </p:nvSpPr>
        <p:spPr>
          <a:xfrm>
            <a:off x="336589" y="5096777"/>
            <a:ext cx="296198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  <a:t>Lors d’un entretien d’une durée d’environ 2 heures à votre domicile, je dessine sur une feuille A4, que j’appelle </a:t>
            </a:r>
            <a:r>
              <a:rPr lang="fr-CH" sz="1200" b="1" dirty="0">
                <a:latin typeface="Verdana" panose="020B0604030504040204" pitchFamily="34" charset="0"/>
                <a:ea typeface="Verdana" panose="020B0604030504040204" pitchFamily="34" charset="0"/>
              </a:rPr>
              <a:t>«Canevas»</a:t>
            </a: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  <a:t>,  votre situation actuelle et prévisible pour la retraite ordinaire ou anticipée.</a:t>
            </a:r>
          </a:p>
          <a:p>
            <a:endParaRPr lang="fr-CH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tabLst>
                <a:tab pos="179388" algn="l"/>
              </a:tabLst>
            </a:pPr>
            <a:r>
              <a:rPr lang="fr-CH" sz="1200" b="1" dirty="0">
                <a:latin typeface="Verdana" panose="020B0604030504040204" pitchFamily="34" charset="0"/>
                <a:ea typeface="Verdana" panose="020B0604030504040204" pitchFamily="34" charset="0"/>
              </a:rPr>
              <a:t>Prestations incluses :</a:t>
            </a:r>
            <a:br>
              <a:rPr lang="fr-CH" sz="12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  <a:t>-	Calcul des vos rentes AVS</a:t>
            </a:r>
          </a:p>
          <a:p>
            <a:pPr>
              <a:tabLst>
                <a:tab pos="179388" algn="l"/>
                <a:tab pos="358775" algn="l"/>
              </a:tabLst>
            </a:pP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  <a:t>- 	Stratégies LPP :</a:t>
            </a:r>
            <a:b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  <a:t>	-	Rachats d’années</a:t>
            </a:r>
            <a:b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  <a:t>	-	Prestations à la retraite</a:t>
            </a:r>
            <a:b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  <a:t>		- Rentes et/ou Capital</a:t>
            </a:r>
          </a:p>
          <a:p>
            <a:pPr>
              <a:tabLst>
                <a:tab pos="179388" algn="l"/>
                <a:tab pos="358775" algn="l"/>
              </a:tabLst>
            </a:pP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  <a:t>-	3e pilier</a:t>
            </a:r>
            <a:b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  <a:t>	-	Splitting de la matière</a:t>
            </a:r>
            <a:b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  <a:t>		imposable</a:t>
            </a:r>
          </a:p>
          <a:p>
            <a:pPr>
              <a:tabLst>
                <a:tab pos="179388" algn="l"/>
                <a:tab pos="358775" algn="l"/>
              </a:tabLst>
            </a:pP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  <a:t>-	Droit successoral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19B0278-0D1C-1833-1333-7AC4DEC4C808}"/>
              </a:ext>
            </a:extLst>
          </p:cNvPr>
          <p:cNvSpPr txBox="1"/>
          <p:nvPr/>
        </p:nvSpPr>
        <p:spPr>
          <a:xfrm>
            <a:off x="3663210" y="5128527"/>
            <a:ext cx="297458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  <a:t>Sur la base du «Canevas», réalisation d’un</a:t>
            </a:r>
            <a:b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r>
              <a:rPr lang="fr-CH" sz="1200" b="1" dirty="0">
                <a:latin typeface="Verdana" panose="020B0604030504040204" pitchFamily="34" charset="0"/>
                <a:ea typeface="Verdana" panose="020B0604030504040204" pitchFamily="34" charset="0"/>
              </a:rPr>
              <a:t>cahier d’environ 25 pages</a:t>
            </a:r>
            <a:br>
              <a:rPr lang="fr-CH" sz="12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CH" sz="1200" b="1" dirty="0">
                <a:latin typeface="Verdana" panose="020B0604030504040204" pitchFamily="34" charset="0"/>
                <a:ea typeface="Verdana" panose="020B0604030504040204" pitchFamily="34" charset="0"/>
              </a:rPr>
              <a:t>avec plan de mesures</a:t>
            </a:r>
            <a:br>
              <a:rPr lang="fr-CH" sz="12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  <a:t>au moyen du logiciel professionnel </a:t>
            </a:r>
            <a:r>
              <a:rPr lang="fr-CH" sz="1200" b="1" dirty="0">
                <a:latin typeface="Verdana" panose="020B0604030504040204" pitchFamily="34" charset="0"/>
                <a:ea typeface="Verdana" panose="020B0604030504040204" pitchFamily="34" charset="0"/>
              </a:rPr>
              <a:t>«Allfina» </a:t>
            </a: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  <a:t>de Logismata :</a:t>
            </a:r>
            <a:b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  <a:hlinkClick r:id="rId8"/>
              </a:rPr>
              <a:t>https://logismata.ch/produkt/allfina-pension-planner/</a:t>
            </a:r>
            <a:endParaRPr lang="fr-CH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fr-CH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fr-CH" sz="2400" dirty="0">
                <a:latin typeface="Verdana" panose="020B0604030504040204" pitchFamily="34" charset="0"/>
                <a:ea typeface="Verdana" panose="020B0604030504040204" pitchFamily="34" charset="0"/>
                <a:hlinkClick r:id="rId9"/>
              </a:rPr>
              <a:t>Exemple</a:t>
            </a:r>
            <a:endParaRPr lang="fr-CH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D204B6-A742-4CAC-123D-E289444BEC5E}"/>
              </a:ext>
            </a:extLst>
          </p:cNvPr>
          <p:cNvSpPr/>
          <p:nvPr/>
        </p:nvSpPr>
        <p:spPr>
          <a:xfrm>
            <a:off x="3463495" y="871775"/>
            <a:ext cx="144271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600" dirty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Clients </a:t>
            </a:r>
            <a:br>
              <a:rPr lang="fr-FR" sz="1600" dirty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FR" sz="1600" dirty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de </a:t>
            </a:r>
            <a:br>
              <a:rPr lang="fr-FR" sz="1600" dirty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FR" sz="1600" dirty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45 à 63 ans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014F9F7D-24DC-51C9-E78E-41A72D9152FC}"/>
              </a:ext>
            </a:extLst>
          </p:cNvPr>
          <p:cNvSpPr/>
          <p:nvPr/>
        </p:nvSpPr>
        <p:spPr>
          <a:xfrm>
            <a:off x="3409795" y="551794"/>
            <a:ext cx="1560502" cy="152383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341D8E10-52D7-EA7D-2241-3B4CC13F4465}"/>
              </a:ext>
            </a:extLst>
          </p:cNvPr>
          <p:cNvSpPr txBox="1"/>
          <p:nvPr/>
        </p:nvSpPr>
        <p:spPr>
          <a:xfrm>
            <a:off x="5104737" y="9475499"/>
            <a:ext cx="1459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  <a:t>13.11.2023 / PK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219A9A0-2E58-5BBC-BFB0-908C3157B6DE}"/>
              </a:ext>
            </a:extLst>
          </p:cNvPr>
          <p:cNvSpPr txBox="1"/>
          <p:nvPr/>
        </p:nvSpPr>
        <p:spPr>
          <a:xfrm>
            <a:off x="376759" y="8334781"/>
            <a:ext cx="2903359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77800" algn="l"/>
                <a:tab pos="361950" algn="l"/>
                <a:tab pos="1612900" algn="l"/>
                <a:tab pos="2692400" algn="r"/>
              </a:tabLst>
            </a:pPr>
            <a:r>
              <a:rPr lang="fr-CH" sz="1600" b="1" dirty="0">
                <a:latin typeface="Verdana" panose="020B0604030504040204" pitchFamily="34" charset="0"/>
                <a:ea typeface="Verdana" panose="020B0604030504040204" pitchFamily="34" charset="0"/>
              </a:rPr>
              <a:t>Tarif :</a:t>
            </a:r>
            <a:b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  <a:t>-	</a:t>
            </a:r>
            <a:r>
              <a:rPr lang="fr-CH" sz="1200" b="1" dirty="0">
                <a:latin typeface="Verdana" panose="020B0604030504040204" pitchFamily="34" charset="0"/>
                <a:ea typeface="Verdana" panose="020B0604030504040204" pitchFamily="34" charset="0"/>
              </a:rPr>
              <a:t>Forfait</a:t>
            </a:r>
            <a:b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  <a:t>	-	Personne seule	</a:t>
            </a:r>
            <a:r>
              <a:rPr lang="fr-CH" sz="1200" b="1" dirty="0">
                <a:latin typeface="Verdana" panose="020B0604030504040204" pitchFamily="34" charset="0"/>
                <a:ea typeface="Verdana" panose="020B0604030504040204" pitchFamily="34" charset="0"/>
              </a:rPr>
              <a:t>CHF	350.00</a:t>
            </a:r>
            <a:b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  <a:t>	-	Couple avec	</a:t>
            </a:r>
            <a:b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  <a:t>		2 salaires et	</a:t>
            </a:r>
            <a:r>
              <a:rPr lang="fr-CH" sz="1200" b="1" dirty="0">
                <a:latin typeface="Verdana" panose="020B0604030504040204" pitchFamily="34" charset="0"/>
                <a:ea typeface="Verdana" panose="020B0604030504040204" pitchFamily="34" charset="0"/>
              </a:rPr>
              <a:t>CHF	600.00</a:t>
            </a:r>
            <a:b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  <a:t>		2 CP (LPP)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26F25E0-C2A1-D4D9-E3EE-461B4714D79B}"/>
              </a:ext>
            </a:extLst>
          </p:cNvPr>
          <p:cNvSpPr txBox="1"/>
          <p:nvPr/>
        </p:nvSpPr>
        <p:spPr>
          <a:xfrm>
            <a:off x="3577884" y="8334781"/>
            <a:ext cx="256993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77800" algn="l"/>
                <a:tab pos="361950" algn="l"/>
              </a:tabLst>
            </a:pPr>
            <a:r>
              <a:rPr lang="fr-CH" sz="1600" b="1" dirty="0">
                <a:latin typeface="Verdana" panose="020B0604030504040204" pitchFamily="34" charset="0"/>
                <a:ea typeface="Verdana" panose="020B0604030504040204" pitchFamily="34" charset="0"/>
              </a:rPr>
              <a:t>Tarif : </a:t>
            </a:r>
            <a:b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  <a:t>-	</a:t>
            </a:r>
            <a:r>
              <a:rPr lang="fr-CH" sz="1200" b="1" dirty="0">
                <a:latin typeface="Verdana" panose="020B0604030504040204" pitchFamily="34" charset="0"/>
                <a:ea typeface="Verdana" panose="020B0604030504040204" pitchFamily="34" charset="0"/>
              </a:rPr>
              <a:t>à discuter </a:t>
            </a: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  <a:t>en fonction de la</a:t>
            </a:r>
            <a:b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  <a:t>	complexité du dossier :</a:t>
            </a:r>
            <a:b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  <a:t>	-	à partir de </a:t>
            </a:r>
            <a:r>
              <a:rPr lang="fr-CH" sz="1200" b="1" dirty="0">
                <a:latin typeface="Verdana" panose="020B0604030504040204" pitchFamily="34" charset="0"/>
                <a:ea typeface="Verdana" panose="020B0604030504040204" pitchFamily="34" charset="0"/>
              </a:rPr>
              <a:t>CHF 2’000.00</a:t>
            </a:r>
            <a:b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</a:rPr>
              <a:t>		y compris le «Canevas»</a:t>
            </a:r>
          </a:p>
        </p:txBody>
      </p:sp>
      <p:sp>
        <p:nvSpPr>
          <p:cNvPr id="5" name="Flèche : droite rayée 4">
            <a:extLst>
              <a:ext uri="{FF2B5EF4-FFF2-40B4-BE49-F238E27FC236}">
                <a16:creationId xmlns:a16="http://schemas.microsoft.com/office/drawing/2014/main" id="{601C409F-2FFA-28FD-9153-6B76C579020B}"/>
              </a:ext>
            </a:extLst>
          </p:cNvPr>
          <p:cNvSpPr/>
          <p:nvPr/>
        </p:nvSpPr>
        <p:spPr>
          <a:xfrm rot="10800000">
            <a:off x="5233387" y="7321807"/>
            <a:ext cx="1089103" cy="508000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418861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86</TotalTime>
  <Words>287</Words>
  <Application>Microsoft Office PowerPoint</Application>
  <PresentationFormat>Format A4 (210 x 297 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Kündig</dc:creator>
  <cp:lastModifiedBy>Philippe Kündig</cp:lastModifiedBy>
  <cp:revision>17</cp:revision>
  <dcterms:created xsi:type="dcterms:W3CDTF">2023-11-13T02:18:05Z</dcterms:created>
  <dcterms:modified xsi:type="dcterms:W3CDTF">2023-11-13T03:45:14Z</dcterms:modified>
</cp:coreProperties>
</file>