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618" y="-46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FE626-7360-407B-82F9-8F21625332D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ADDAF-A7FB-4005-B3F5-DE19B694183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948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734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9543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2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689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41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000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498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4699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360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5917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473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C741-02B3-4A46-A50E-43AC94696608}" type="datetimeFigureOut">
              <a:rPr lang="fr-CH" smtClean="0"/>
              <a:t>13.11.2023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764E-206D-41B8-B64F-9D6861DE3DD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8652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smata.ch/produkt/allfina-pension-planner/" TargetMode="External"/><Relationship Id="rId3" Type="http://schemas.openxmlformats.org/officeDocument/2006/relationships/hyperlink" Target="http://www.kundig.org/" TargetMode="External"/><Relationship Id="rId7" Type="http://schemas.openxmlformats.org/officeDocument/2006/relationships/image" Target="../media/image3.jpg"/><Relationship Id="rId2" Type="http://schemas.openxmlformats.org/officeDocument/2006/relationships/hyperlink" Target="mailto:phkuendig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://conseil-retraite.ch/" TargetMode="External"/><Relationship Id="rId9" Type="http://schemas.openxmlformats.org/officeDocument/2006/relationships/hyperlink" Target="http://www.speedybaloo.ch/index_htm_files/Exemple_Planif-11032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46E9F42-AAB7-467A-1B7D-BDB1A2B120FA}"/>
              </a:ext>
            </a:extLst>
          </p:cNvPr>
          <p:cNvSpPr txBox="1"/>
          <p:nvPr/>
        </p:nvSpPr>
        <p:spPr>
          <a:xfrm>
            <a:off x="291709" y="319760"/>
            <a:ext cx="2951449" cy="210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conseil-retraite.ch</a:t>
            </a:r>
            <a:b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Philippe Kündig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100" dirty="0">
                <a:latin typeface="Verdana" panose="020B0604030504040204" pitchFamily="34" charset="0"/>
                <a:ea typeface="Verdana" panose="020B0604030504040204" pitchFamily="34" charset="0"/>
              </a:rPr>
              <a:t>Conseiller financier avec brevet fédéral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Camping Les Horizons Bleus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Quai Grand’Rives 11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Case postale 251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1880 Villeneuve VD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079 204 64 96 WhatsApp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phkuendig@gmail.com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http://www.kundig.org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http://conseil-retraite.ch</a:t>
            </a:r>
            <a:endParaRPr lang="fr-CH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Image 6" descr="Une image contenant Visage humain, personne, sourire, Front&#10;&#10;Description générée automatiquement">
            <a:extLst>
              <a:ext uri="{FF2B5EF4-FFF2-40B4-BE49-F238E27FC236}">
                <a16:creationId xmlns:a16="http://schemas.microsoft.com/office/drawing/2014/main" id="{12A3DF0B-C688-2A77-51A0-F264A2A88F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850" y="319760"/>
            <a:ext cx="1445690" cy="192360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E315005-8580-8DB1-84CD-329A5AA64714}"/>
              </a:ext>
            </a:extLst>
          </p:cNvPr>
          <p:cNvSpPr txBox="1"/>
          <p:nvPr/>
        </p:nvSpPr>
        <p:spPr>
          <a:xfrm>
            <a:off x="291709" y="2479534"/>
            <a:ext cx="3065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dirty="0">
                <a:latin typeface="Verdana" panose="020B0604030504040204" pitchFamily="34" charset="0"/>
                <a:ea typeface="Verdana" panose="020B0604030504040204" pitchFamily="34" charset="0"/>
              </a:rPr>
              <a:t>Conseil retraite</a:t>
            </a:r>
          </a:p>
        </p:txBody>
      </p:sp>
      <p:pic>
        <p:nvPicPr>
          <p:cNvPr id="10" name="Image 9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F38137DB-846F-E3A7-7AA4-01DCA62810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9" y="2879196"/>
            <a:ext cx="3065289" cy="2169638"/>
          </a:xfrm>
          <a:prstGeom prst="rect">
            <a:avLst/>
          </a:prstGeom>
        </p:spPr>
      </p:pic>
      <p:pic>
        <p:nvPicPr>
          <p:cNvPr id="12" name="Image 11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DB1EC315-AADC-3662-D182-527DE927A3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274" y="2879196"/>
            <a:ext cx="2974589" cy="2169638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2399D013-1B47-01C6-97FA-47B722FFC5BB}"/>
              </a:ext>
            </a:extLst>
          </p:cNvPr>
          <p:cNvSpPr txBox="1"/>
          <p:nvPr/>
        </p:nvSpPr>
        <p:spPr>
          <a:xfrm>
            <a:off x="3540274" y="2479534"/>
            <a:ext cx="2963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dirty="0">
                <a:latin typeface="Verdana" panose="020B0604030504040204" pitchFamily="34" charset="0"/>
                <a:ea typeface="Verdana" panose="020B0604030504040204" pitchFamily="34" charset="0"/>
              </a:rPr>
              <a:t>Planification retraite</a:t>
            </a:r>
            <a:endParaRPr lang="fr-CH" sz="20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EC23C8-FE6E-A6A5-BB21-F9D3AB490E31}"/>
              </a:ext>
            </a:extLst>
          </p:cNvPr>
          <p:cNvSpPr txBox="1"/>
          <p:nvPr/>
        </p:nvSpPr>
        <p:spPr>
          <a:xfrm>
            <a:off x="336589" y="5096777"/>
            <a:ext cx="296198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Lors d’un entretien d’une durée d’environ 2 heures à votre domicile, je dessine sur une feuille A4, que j’appelle 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«Canevas»</a:t>
            </a: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,  votre situation actuelle et prévisible pour la retraite ordinaire ou anticipée.</a:t>
            </a:r>
          </a:p>
          <a:p>
            <a:endParaRPr lang="fr-CH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tabLst>
                <a:tab pos="179388" algn="l"/>
              </a:tabLst>
            </a:pP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Prestations incluses :</a:t>
            </a:r>
            <a:b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	Calcul des vos rentes AVS</a:t>
            </a:r>
          </a:p>
          <a:p>
            <a:pPr>
              <a:tabLst>
                <a:tab pos="179388" algn="l"/>
                <a:tab pos="358775" algn="l"/>
              </a:tabLst>
            </a:pP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 	Stratégies LPP :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Rachats d’années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Prestations à la retraite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	- Rentes et/ou Capital</a:t>
            </a:r>
          </a:p>
          <a:p>
            <a:pPr>
              <a:tabLst>
                <a:tab pos="179388" algn="l"/>
                <a:tab pos="358775" algn="l"/>
              </a:tabLst>
            </a:pP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	3e pilier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Splitting de la matière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	imposable</a:t>
            </a:r>
          </a:p>
          <a:p>
            <a:pPr>
              <a:tabLst>
                <a:tab pos="179388" algn="l"/>
                <a:tab pos="358775" algn="l"/>
              </a:tabLst>
            </a:pP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	Droit successoral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9B0278-0D1C-1833-1333-7AC4DEC4C808}"/>
              </a:ext>
            </a:extLst>
          </p:cNvPr>
          <p:cNvSpPr txBox="1"/>
          <p:nvPr/>
        </p:nvSpPr>
        <p:spPr>
          <a:xfrm>
            <a:off x="3663210" y="5128527"/>
            <a:ext cx="2974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Sur la base du «Canevas», réalisation d’un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cahier d’environ 25 pages</a:t>
            </a:r>
            <a:b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avec plan de mesures</a:t>
            </a:r>
            <a:b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au moyen du logiciel professionnel 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«Allfina» </a:t>
            </a: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de Logismata :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  <a:hlinkClick r:id="rId8"/>
              </a:rPr>
              <a:t>https://logismata.ch/produkt/allfina-pension-planner/</a:t>
            </a:r>
            <a:endParaRPr lang="fr-CH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CH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CH" sz="2400" dirty="0">
                <a:latin typeface="Verdana" panose="020B0604030504040204" pitchFamily="34" charset="0"/>
                <a:ea typeface="Verdana" panose="020B0604030504040204" pitchFamily="34" charset="0"/>
                <a:hlinkClick r:id="rId9"/>
              </a:rPr>
              <a:t>Exemple</a:t>
            </a:r>
            <a:endParaRPr lang="fr-CH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D204B6-A742-4CAC-123D-E289444BEC5E}"/>
              </a:ext>
            </a:extLst>
          </p:cNvPr>
          <p:cNvSpPr/>
          <p:nvPr/>
        </p:nvSpPr>
        <p:spPr>
          <a:xfrm>
            <a:off x="3463495" y="871775"/>
            <a:ext cx="144271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6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Clients </a:t>
            </a:r>
            <a:br>
              <a:rPr lang="fr-FR" sz="16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16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br>
              <a:rPr lang="fr-FR" sz="16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16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45 à 63 ans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14F9F7D-24DC-51C9-E78E-41A72D9152FC}"/>
              </a:ext>
            </a:extLst>
          </p:cNvPr>
          <p:cNvSpPr/>
          <p:nvPr/>
        </p:nvSpPr>
        <p:spPr>
          <a:xfrm>
            <a:off x="3409795" y="551794"/>
            <a:ext cx="1560502" cy="152383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41D8E10-52D7-EA7D-2241-3B4CC13F4465}"/>
              </a:ext>
            </a:extLst>
          </p:cNvPr>
          <p:cNvSpPr txBox="1"/>
          <p:nvPr/>
        </p:nvSpPr>
        <p:spPr>
          <a:xfrm>
            <a:off x="5104737" y="9475499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13.11.2023 / PK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219A9A0-2E58-5BBC-BFB0-908C3157B6DE}"/>
              </a:ext>
            </a:extLst>
          </p:cNvPr>
          <p:cNvSpPr txBox="1"/>
          <p:nvPr/>
        </p:nvSpPr>
        <p:spPr>
          <a:xfrm>
            <a:off x="376759" y="8334781"/>
            <a:ext cx="290335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7800" algn="l"/>
                <a:tab pos="361950" algn="l"/>
                <a:tab pos="1612900" algn="l"/>
                <a:tab pos="2692400" algn="r"/>
              </a:tabLst>
            </a:pPr>
            <a:r>
              <a:rPr lang="fr-CH" sz="1600" b="1" dirty="0">
                <a:latin typeface="Verdana" panose="020B0604030504040204" pitchFamily="34" charset="0"/>
                <a:ea typeface="Verdana" panose="020B0604030504040204" pitchFamily="34" charset="0"/>
              </a:rPr>
              <a:t>Tarif :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	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Forfait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Personne seule	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CHF	350.00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Couple avec	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	2 salaires et	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CHF	600.00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	2 CP (LPP)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26F25E0-C2A1-D4D9-E3EE-461B4714D79B}"/>
              </a:ext>
            </a:extLst>
          </p:cNvPr>
          <p:cNvSpPr txBox="1"/>
          <p:nvPr/>
        </p:nvSpPr>
        <p:spPr>
          <a:xfrm>
            <a:off x="3577884" y="8334781"/>
            <a:ext cx="25699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7800" algn="l"/>
                <a:tab pos="361950" algn="l"/>
              </a:tabLst>
            </a:pPr>
            <a:r>
              <a:rPr lang="fr-CH" sz="1600" b="1" dirty="0">
                <a:latin typeface="Verdana" panose="020B0604030504040204" pitchFamily="34" charset="0"/>
                <a:ea typeface="Verdana" panose="020B0604030504040204" pitchFamily="34" charset="0"/>
              </a:rPr>
              <a:t>Tarif : 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-	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à discuter </a:t>
            </a: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en fonction de la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complexité du dossier :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-	à partir de </a:t>
            </a:r>
            <a:r>
              <a:rPr lang="fr-CH" sz="1200" b="1" dirty="0">
                <a:latin typeface="Verdana" panose="020B0604030504040204" pitchFamily="34" charset="0"/>
                <a:ea typeface="Verdana" panose="020B0604030504040204" pitchFamily="34" charset="0"/>
              </a:rPr>
              <a:t>CHF 2’000.00</a:t>
            </a:r>
            <a:b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CH" sz="1200" dirty="0">
                <a:latin typeface="Verdana" panose="020B0604030504040204" pitchFamily="34" charset="0"/>
                <a:ea typeface="Verdana" panose="020B0604030504040204" pitchFamily="34" charset="0"/>
              </a:rPr>
              <a:t>		y compris le «Canevas»</a:t>
            </a:r>
          </a:p>
        </p:txBody>
      </p:sp>
      <p:sp>
        <p:nvSpPr>
          <p:cNvPr id="5" name="Flèche : droite rayée 4">
            <a:extLst>
              <a:ext uri="{FF2B5EF4-FFF2-40B4-BE49-F238E27FC236}">
                <a16:creationId xmlns:a16="http://schemas.microsoft.com/office/drawing/2014/main" id="{601C409F-2FFA-28FD-9153-6B76C579020B}"/>
              </a:ext>
            </a:extLst>
          </p:cNvPr>
          <p:cNvSpPr/>
          <p:nvPr/>
        </p:nvSpPr>
        <p:spPr>
          <a:xfrm rot="10800000">
            <a:off x="5233387" y="7321807"/>
            <a:ext cx="1089103" cy="5080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41886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86</TotalTime>
  <Words>287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Kündig</dc:creator>
  <cp:lastModifiedBy>Philippe Kündig</cp:lastModifiedBy>
  <cp:revision>17</cp:revision>
  <dcterms:created xsi:type="dcterms:W3CDTF">2023-11-13T02:18:05Z</dcterms:created>
  <dcterms:modified xsi:type="dcterms:W3CDTF">2023-11-13T03:45:14Z</dcterms:modified>
</cp:coreProperties>
</file>